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  <p:sldMasterId id="2147483715" r:id="rId5"/>
  </p:sldMasterIdLst>
  <p:notesMasterIdLst>
    <p:notesMasterId r:id="rId38"/>
  </p:notesMasterIdLst>
  <p:sldIdLst>
    <p:sldId id="266" r:id="rId6"/>
    <p:sldId id="256" r:id="rId7"/>
    <p:sldId id="281" r:id="rId8"/>
    <p:sldId id="279" r:id="rId9"/>
    <p:sldId id="284" r:id="rId10"/>
    <p:sldId id="285" r:id="rId11"/>
    <p:sldId id="286" r:id="rId12"/>
    <p:sldId id="287" r:id="rId13"/>
    <p:sldId id="288" r:id="rId14"/>
    <p:sldId id="282" r:id="rId15"/>
    <p:sldId id="294" r:id="rId16"/>
    <p:sldId id="257" r:id="rId17"/>
    <p:sldId id="258" r:id="rId18"/>
    <p:sldId id="259" r:id="rId19"/>
    <p:sldId id="260" r:id="rId20"/>
    <p:sldId id="261" r:id="rId21"/>
    <p:sldId id="263" r:id="rId22"/>
    <p:sldId id="275" r:id="rId23"/>
    <p:sldId id="265" r:id="rId24"/>
    <p:sldId id="264" r:id="rId25"/>
    <p:sldId id="271" r:id="rId26"/>
    <p:sldId id="272" r:id="rId27"/>
    <p:sldId id="273" r:id="rId28"/>
    <p:sldId id="274" r:id="rId29"/>
    <p:sldId id="298" r:id="rId30"/>
    <p:sldId id="276" r:id="rId31"/>
    <p:sldId id="296" r:id="rId32"/>
    <p:sldId id="278" r:id="rId33"/>
    <p:sldId id="295" r:id="rId34"/>
    <p:sldId id="280" r:id="rId35"/>
    <p:sldId id="283" r:id="rId36"/>
    <p:sldId id="297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DC7146-A1D1-48DF-B571-64F5DB1DE77E}" type="doc">
      <dgm:prSet loTypeId="urn:microsoft.com/office/officeart/2011/layout/HexagonRadial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80576C1-F7D7-4A0A-8B52-D61DE233EECB}">
      <dgm:prSet phldrT="[Text]" custT="1"/>
      <dgm:spPr>
        <a:solidFill>
          <a:schemeClr val="tx2">
            <a:lumMod val="10000"/>
          </a:schemeClr>
        </a:solidFill>
      </dgm:spPr>
      <dgm:t>
        <a:bodyPr/>
        <a:lstStyle/>
        <a:p>
          <a:r>
            <a:rPr lang="en-IN" sz="1800" dirty="0">
              <a:latin typeface="Bahnschrift" panose="020B0502040204020203" pitchFamily="34" charset="0"/>
            </a:rPr>
            <a:t>Fields</a:t>
          </a:r>
        </a:p>
      </dgm:t>
    </dgm:pt>
    <dgm:pt modelId="{5AC96355-A3CF-4657-84D4-A4F2D4011958}" type="parTrans" cxnId="{7E448457-C2C1-46FC-89AC-38F818DB2AE3}">
      <dgm:prSet/>
      <dgm:spPr/>
      <dgm:t>
        <a:bodyPr/>
        <a:lstStyle/>
        <a:p>
          <a:endParaRPr lang="en-IN" sz="1800"/>
        </a:p>
      </dgm:t>
    </dgm:pt>
    <dgm:pt modelId="{EBCC85F8-E64D-46A8-93A4-94EC9A7A0B0F}" type="sibTrans" cxnId="{7E448457-C2C1-46FC-89AC-38F818DB2AE3}">
      <dgm:prSet/>
      <dgm:spPr/>
      <dgm:t>
        <a:bodyPr/>
        <a:lstStyle/>
        <a:p>
          <a:endParaRPr lang="en-IN" sz="1800"/>
        </a:p>
      </dgm:t>
    </dgm:pt>
    <dgm:pt modelId="{55ABB12F-1B1C-4BED-B187-66EC2494E527}">
      <dgm:prSet phldrT="[Text]" custT="1"/>
      <dgm:spPr>
        <a:solidFill>
          <a:schemeClr val="tx2">
            <a:lumMod val="10000"/>
          </a:schemeClr>
        </a:solidFill>
      </dgm:spPr>
      <dgm:t>
        <a:bodyPr/>
        <a:lstStyle/>
        <a:p>
          <a:r>
            <a:rPr lang="en-IN" sz="1800" dirty="0">
              <a:latin typeface="Bahnschrift" panose="020B0502040204020203" pitchFamily="34" charset="0"/>
            </a:rPr>
            <a:t>Web</a:t>
          </a:r>
        </a:p>
      </dgm:t>
    </dgm:pt>
    <dgm:pt modelId="{CAAE7527-F3FD-49E4-8177-CEEA566950A5}" type="parTrans" cxnId="{0F80731B-0FDA-4A95-B935-72D1845AEC57}">
      <dgm:prSet/>
      <dgm:spPr/>
      <dgm:t>
        <a:bodyPr/>
        <a:lstStyle/>
        <a:p>
          <a:endParaRPr lang="en-IN" sz="1800"/>
        </a:p>
      </dgm:t>
    </dgm:pt>
    <dgm:pt modelId="{E45B07DA-8970-450B-9AF6-003431686C23}" type="sibTrans" cxnId="{0F80731B-0FDA-4A95-B935-72D1845AEC57}">
      <dgm:prSet/>
      <dgm:spPr/>
      <dgm:t>
        <a:bodyPr/>
        <a:lstStyle/>
        <a:p>
          <a:endParaRPr lang="en-IN" sz="1800"/>
        </a:p>
      </dgm:t>
    </dgm:pt>
    <dgm:pt modelId="{77E3994A-ABA4-4456-9B8F-CFFE0563A260}">
      <dgm:prSet phldrT="[Text]" custT="1"/>
      <dgm:spPr>
        <a:solidFill>
          <a:schemeClr val="tx2">
            <a:lumMod val="10000"/>
          </a:schemeClr>
        </a:solidFill>
      </dgm:spPr>
      <dgm:t>
        <a:bodyPr/>
        <a:lstStyle/>
        <a:p>
          <a:r>
            <a:rPr lang="en-IN" sz="1800" dirty="0">
              <a:latin typeface="Bahnschrift" panose="020B0502040204020203" pitchFamily="34" charset="0"/>
            </a:rPr>
            <a:t>Cryptography</a:t>
          </a:r>
        </a:p>
      </dgm:t>
    </dgm:pt>
    <dgm:pt modelId="{77F7B0D7-675F-43FB-BF28-DC245E0A4BFB}" type="parTrans" cxnId="{563958A8-2E10-4568-8162-1352AF96BCAB}">
      <dgm:prSet/>
      <dgm:spPr/>
      <dgm:t>
        <a:bodyPr/>
        <a:lstStyle/>
        <a:p>
          <a:endParaRPr lang="en-IN" sz="1800"/>
        </a:p>
      </dgm:t>
    </dgm:pt>
    <dgm:pt modelId="{2B15DF92-48E4-4A54-8FD1-7840CAAB9666}" type="sibTrans" cxnId="{563958A8-2E10-4568-8162-1352AF96BCAB}">
      <dgm:prSet/>
      <dgm:spPr/>
      <dgm:t>
        <a:bodyPr/>
        <a:lstStyle/>
        <a:p>
          <a:endParaRPr lang="en-IN" sz="1800"/>
        </a:p>
      </dgm:t>
    </dgm:pt>
    <dgm:pt modelId="{49D05E7A-00E8-4C54-AA80-860127CC7262}">
      <dgm:prSet phldrT="[Text]" custT="1"/>
      <dgm:spPr>
        <a:solidFill>
          <a:schemeClr val="tx2">
            <a:lumMod val="10000"/>
          </a:schemeClr>
        </a:solidFill>
      </dgm:spPr>
      <dgm:t>
        <a:bodyPr/>
        <a:lstStyle/>
        <a:p>
          <a:r>
            <a:rPr lang="en-IN" sz="1800" dirty="0">
              <a:latin typeface="Bahnschrift" panose="020B0502040204020203" pitchFamily="34" charset="0"/>
            </a:rPr>
            <a:t>Reversing</a:t>
          </a:r>
        </a:p>
      </dgm:t>
    </dgm:pt>
    <dgm:pt modelId="{01BD58BB-292F-4FF2-AEC1-89CEE05F448B}" type="parTrans" cxnId="{D55B5116-119B-44C7-B4EC-3983A1E319C2}">
      <dgm:prSet/>
      <dgm:spPr/>
      <dgm:t>
        <a:bodyPr/>
        <a:lstStyle/>
        <a:p>
          <a:endParaRPr lang="en-IN" sz="1800"/>
        </a:p>
      </dgm:t>
    </dgm:pt>
    <dgm:pt modelId="{91E7A24D-2A94-44E4-91EE-59C8D30FCAC3}" type="sibTrans" cxnId="{D55B5116-119B-44C7-B4EC-3983A1E319C2}">
      <dgm:prSet/>
      <dgm:spPr/>
      <dgm:t>
        <a:bodyPr/>
        <a:lstStyle/>
        <a:p>
          <a:endParaRPr lang="en-IN" sz="1800"/>
        </a:p>
      </dgm:t>
    </dgm:pt>
    <dgm:pt modelId="{B65E1788-260D-4683-9E27-60F987EF7C02}">
      <dgm:prSet phldrT="[Text]" custT="1"/>
      <dgm:spPr>
        <a:solidFill>
          <a:schemeClr val="tx2">
            <a:lumMod val="10000"/>
          </a:schemeClr>
        </a:solidFill>
      </dgm:spPr>
      <dgm:t>
        <a:bodyPr/>
        <a:lstStyle/>
        <a:p>
          <a:r>
            <a:rPr lang="en-IN" sz="1800" dirty="0">
              <a:latin typeface="Bahnschrift" panose="020B0502040204020203" pitchFamily="34" charset="0"/>
            </a:rPr>
            <a:t>Mobile</a:t>
          </a:r>
        </a:p>
      </dgm:t>
    </dgm:pt>
    <dgm:pt modelId="{61A305A1-502E-4B83-ABB3-42527378C155}" type="parTrans" cxnId="{0DF398E4-0B40-4C9D-8E98-A6B292B594A6}">
      <dgm:prSet/>
      <dgm:spPr/>
      <dgm:t>
        <a:bodyPr/>
        <a:lstStyle/>
        <a:p>
          <a:endParaRPr lang="en-IN" sz="1800"/>
        </a:p>
      </dgm:t>
    </dgm:pt>
    <dgm:pt modelId="{147C1076-5923-493E-8200-8799ED110FB8}" type="sibTrans" cxnId="{0DF398E4-0B40-4C9D-8E98-A6B292B594A6}">
      <dgm:prSet/>
      <dgm:spPr/>
      <dgm:t>
        <a:bodyPr/>
        <a:lstStyle/>
        <a:p>
          <a:endParaRPr lang="en-IN" sz="1800"/>
        </a:p>
      </dgm:t>
    </dgm:pt>
    <dgm:pt modelId="{ED57A37D-BC78-4659-AA88-286B357A910C}">
      <dgm:prSet phldrT="[Text]" custT="1"/>
      <dgm:spPr>
        <a:solidFill>
          <a:schemeClr val="tx2">
            <a:lumMod val="10000"/>
          </a:schemeClr>
        </a:solidFill>
      </dgm:spPr>
      <dgm:t>
        <a:bodyPr/>
        <a:lstStyle/>
        <a:p>
          <a:r>
            <a:rPr lang="en-IN" sz="1800" dirty="0">
              <a:latin typeface="Bahnschrift" panose="020B0502040204020203" pitchFamily="34" charset="0"/>
            </a:rPr>
            <a:t>Miscellaneous</a:t>
          </a:r>
        </a:p>
      </dgm:t>
    </dgm:pt>
    <dgm:pt modelId="{3560E2BF-0D93-4497-A15B-AF93BA75BA85}" type="parTrans" cxnId="{C14C6E34-69E5-4A20-91F4-456A11337562}">
      <dgm:prSet/>
      <dgm:spPr/>
      <dgm:t>
        <a:bodyPr/>
        <a:lstStyle/>
        <a:p>
          <a:endParaRPr lang="en-IN" sz="1800"/>
        </a:p>
      </dgm:t>
    </dgm:pt>
    <dgm:pt modelId="{82BF9729-7FDF-43B0-B97F-A48D135F88CB}" type="sibTrans" cxnId="{C14C6E34-69E5-4A20-91F4-456A11337562}">
      <dgm:prSet/>
      <dgm:spPr/>
      <dgm:t>
        <a:bodyPr/>
        <a:lstStyle/>
        <a:p>
          <a:endParaRPr lang="en-IN" sz="1800"/>
        </a:p>
      </dgm:t>
    </dgm:pt>
    <dgm:pt modelId="{3C3D403A-A6CE-4A0F-B87C-D04DC5188848}">
      <dgm:prSet phldrT="[Text]" custT="1"/>
      <dgm:spPr>
        <a:solidFill>
          <a:schemeClr val="tx2">
            <a:lumMod val="10000"/>
          </a:schemeClr>
        </a:solidFill>
      </dgm:spPr>
      <dgm:t>
        <a:bodyPr/>
        <a:lstStyle/>
        <a:p>
          <a:r>
            <a:rPr lang="en-IN" sz="1800" dirty="0">
              <a:latin typeface="Bahnschrift" panose="020B0502040204020203" pitchFamily="34" charset="0"/>
            </a:rPr>
            <a:t>Forensics</a:t>
          </a:r>
        </a:p>
      </dgm:t>
    </dgm:pt>
    <dgm:pt modelId="{398E0CC6-FE00-4AA4-85B4-AA515598F27C}" type="sibTrans" cxnId="{7ACEA2C7-2762-4F16-8621-30434F6F8459}">
      <dgm:prSet/>
      <dgm:spPr/>
      <dgm:t>
        <a:bodyPr/>
        <a:lstStyle/>
        <a:p>
          <a:endParaRPr lang="en-IN" sz="1800"/>
        </a:p>
      </dgm:t>
    </dgm:pt>
    <dgm:pt modelId="{144C3E3A-4E15-432F-8128-109D9074D144}" type="parTrans" cxnId="{7ACEA2C7-2762-4F16-8621-30434F6F8459}">
      <dgm:prSet/>
      <dgm:spPr/>
      <dgm:t>
        <a:bodyPr/>
        <a:lstStyle/>
        <a:p>
          <a:endParaRPr lang="en-IN" sz="1800"/>
        </a:p>
      </dgm:t>
    </dgm:pt>
    <dgm:pt modelId="{B0D2D19E-0C0A-4BA1-A6BC-3ADDA80473E6}" type="pres">
      <dgm:prSet presAssocID="{C7DC7146-A1D1-48DF-B571-64F5DB1DE77E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21071E59-6DB7-40D8-B7B5-DF5DD34ABA2A}" type="pres">
      <dgm:prSet presAssocID="{180576C1-F7D7-4A0A-8B52-D61DE233EECB}" presName="Parent" presStyleLbl="node0" presStyleIdx="0" presStyleCnt="1">
        <dgm:presLayoutVars>
          <dgm:chMax val="6"/>
          <dgm:chPref val="6"/>
        </dgm:presLayoutVars>
      </dgm:prSet>
      <dgm:spPr/>
    </dgm:pt>
    <dgm:pt modelId="{6C7468E4-3737-4317-9865-40FAF6968696}" type="pres">
      <dgm:prSet presAssocID="{55ABB12F-1B1C-4BED-B187-66EC2494E527}" presName="Accent1" presStyleCnt="0"/>
      <dgm:spPr/>
    </dgm:pt>
    <dgm:pt modelId="{F08B773A-DF92-48E1-8D03-142A3697E9B8}" type="pres">
      <dgm:prSet presAssocID="{55ABB12F-1B1C-4BED-B187-66EC2494E527}" presName="Accent" presStyleLbl="bgShp" presStyleIdx="0" presStyleCnt="6"/>
      <dgm:spPr/>
    </dgm:pt>
    <dgm:pt modelId="{7813A0AE-AD8B-4276-8FB4-A5B76429E705}" type="pres">
      <dgm:prSet presAssocID="{55ABB12F-1B1C-4BED-B187-66EC2494E527}" presName="Child1" presStyleLbl="node1" presStyleIdx="0" presStyleCnt="6" custLinFactNeighborX="-488">
        <dgm:presLayoutVars>
          <dgm:chMax val="0"/>
          <dgm:chPref val="0"/>
          <dgm:bulletEnabled val="1"/>
        </dgm:presLayoutVars>
      </dgm:prSet>
      <dgm:spPr/>
    </dgm:pt>
    <dgm:pt modelId="{1E77D324-492A-409E-8588-44B4AC6C7374}" type="pres">
      <dgm:prSet presAssocID="{77E3994A-ABA4-4456-9B8F-CFFE0563A260}" presName="Accent2" presStyleCnt="0"/>
      <dgm:spPr/>
    </dgm:pt>
    <dgm:pt modelId="{ECC415B5-22F3-4CBB-81A2-0F9AD4DECE02}" type="pres">
      <dgm:prSet presAssocID="{77E3994A-ABA4-4456-9B8F-CFFE0563A260}" presName="Accent" presStyleLbl="bgShp" presStyleIdx="1" presStyleCnt="6"/>
      <dgm:spPr/>
    </dgm:pt>
    <dgm:pt modelId="{B9465167-664D-4F1F-A43B-11F5F4584D05}" type="pres">
      <dgm:prSet presAssocID="{77E3994A-ABA4-4456-9B8F-CFFE0563A260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A82AA656-5A51-4BAB-AFED-C9881600BDEB}" type="pres">
      <dgm:prSet presAssocID="{3C3D403A-A6CE-4A0F-B87C-D04DC5188848}" presName="Accent3" presStyleCnt="0"/>
      <dgm:spPr/>
    </dgm:pt>
    <dgm:pt modelId="{D9FDD5F8-6066-43AF-8A0B-316E91190AD6}" type="pres">
      <dgm:prSet presAssocID="{3C3D403A-A6CE-4A0F-B87C-D04DC5188848}" presName="Accent" presStyleLbl="bgShp" presStyleIdx="2" presStyleCnt="6"/>
      <dgm:spPr/>
    </dgm:pt>
    <dgm:pt modelId="{50B56029-E291-4BDC-90F3-78D18F13AEFC}" type="pres">
      <dgm:prSet presAssocID="{3C3D403A-A6CE-4A0F-B87C-D04DC5188848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27C3EE39-1FED-46A9-A15F-1F80C6939645}" type="pres">
      <dgm:prSet presAssocID="{49D05E7A-00E8-4C54-AA80-860127CC7262}" presName="Accent4" presStyleCnt="0"/>
      <dgm:spPr/>
    </dgm:pt>
    <dgm:pt modelId="{80C0E75B-8591-479A-92AD-3886F1FAA0AC}" type="pres">
      <dgm:prSet presAssocID="{49D05E7A-00E8-4C54-AA80-860127CC7262}" presName="Accent" presStyleLbl="bgShp" presStyleIdx="3" presStyleCnt="6"/>
      <dgm:spPr/>
    </dgm:pt>
    <dgm:pt modelId="{B2EF41F0-B170-48F1-BC9F-C3DBA1239E8A}" type="pres">
      <dgm:prSet presAssocID="{49D05E7A-00E8-4C54-AA80-860127CC7262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7396891B-48F4-4935-BA33-8AA94A826C7E}" type="pres">
      <dgm:prSet presAssocID="{B65E1788-260D-4683-9E27-60F987EF7C02}" presName="Accent5" presStyleCnt="0"/>
      <dgm:spPr/>
    </dgm:pt>
    <dgm:pt modelId="{F758E33A-B1DA-4D69-BE49-2FCF304EA373}" type="pres">
      <dgm:prSet presAssocID="{B65E1788-260D-4683-9E27-60F987EF7C02}" presName="Accent" presStyleLbl="bgShp" presStyleIdx="4" presStyleCnt="6"/>
      <dgm:spPr/>
    </dgm:pt>
    <dgm:pt modelId="{5C14E5FB-E1D3-41FF-A27C-591191C82EC2}" type="pres">
      <dgm:prSet presAssocID="{B65E1788-260D-4683-9E27-60F987EF7C02}" presName="Child5" presStyleLbl="node1" presStyleIdx="4" presStyleCnt="6" custScaleX="103034" custScaleY="104158">
        <dgm:presLayoutVars>
          <dgm:chMax val="0"/>
          <dgm:chPref val="0"/>
          <dgm:bulletEnabled val="1"/>
        </dgm:presLayoutVars>
      </dgm:prSet>
      <dgm:spPr/>
    </dgm:pt>
    <dgm:pt modelId="{D1A0E4C3-AD38-408E-A5B1-671FB8A115DF}" type="pres">
      <dgm:prSet presAssocID="{ED57A37D-BC78-4659-AA88-286B357A910C}" presName="Accent6" presStyleCnt="0"/>
      <dgm:spPr/>
    </dgm:pt>
    <dgm:pt modelId="{9DEE5866-5D67-41B9-AC38-B0C469DFA133}" type="pres">
      <dgm:prSet presAssocID="{ED57A37D-BC78-4659-AA88-286B357A910C}" presName="Accent" presStyleLbl="bgShp" presStyleIdx="5" presStyleCnt="6"/>
      <dgm:spPr/>
    </dgm:pt>
    <dgm:pt modelId="{4D031D62-3D01-4638-A4A9-EF70476FBDAB}" type="pres">
      <dgm:prSet presAssocID="{ED57A37D-BC78-4659-AA88-286B357A910C}" presName="Child6" presStyleLbl="node1" presStyleIdx="5" presStyleCnt="6" custScaleX="110110" custScaleY="108696">
        <dgm:presLayoutVars>
          <dgm:chMax val="0"/>
          <dgm:chPref val="0"/>
          <dgm:bulletEnabled val="1"/>
        </dgm:presLayoutVars>
      </dgm:prSet>
      <dgm:spPr/>
    </dgm:pt>
  </dgm:ptLst>
  <dgm:cxnLst>
    <dgm:cxn modelId="{75952503-FC02-4926-A2B9-D88F26ACC634}" type="presOf" srcId="{C7DC7146-A1D1-48DF-B571-64F5DB1DE77E}" destId="{B0D2D19E-0C0A-4BA1-A6BC-3ADDA80473E6}" srcOrd="0" destOrd="0" presId="urn:microsoft.com/office/officeart/2011/layout/HexagonRadial"/>
    <dgm:cxn modelId="{D55B5116-119B-44C7-B4EC-3983A1E319C2}" srcId="{180576C1-F7D7-4A0A-8B52-D61DE233EECB}" destId="{49D05E7A-00E8-4C54-AA80-860127CC7262}" srcOrd="3" destOrd="0" parTransId="{01BD58BB-292F-4FF2-AEC1-89CEE05F448B}" sibTransId="{91E7A24D-2A94-44E4-91EE-59C8D30FCAC3}"/>
    <dgm:cxn modelId="{0F80731B-0FDA-4A95-B935-72D1845AEC57}" srcId="{180576C1-F7D7-4A0A-8B52-D61DE233EECB}" destId="{55ABB12F-1B1C-4BED-B187-66EC2494E527}" srcOrd="0" destOrd="0" parTransId="{CAAE7527-F3FD-49E4-8177-CEEA566950A5}" sibTransId="{E45B07DA-8970-450B-9AF6-003431686C23}"/>
    <dgm:cxn modelId="{C14C6E34-69E5-4A20-91F4-456A11337562}" srcId="{180576C1-F7D7-4A0A-8B52-D61DE233EECB}" destId="{ED57A37D-BC78-4659-AA88-286B357A910C}" srcOrd="5" destOrd="0" parTransId="{3560E2BF-0D93-4497-A15B-AF93BA75BA85}" sibTransId="{82BF9729-7FDF-43B0-B97F-A48D135F88CB}"/>
    <dgm:cxn modelId="{66E0CE34-3063-4E06-B3AE-547EFBF0CB68}" type="presOf" srcId="{55ABB12F-1B1C-4BED-B187-66EC2494E527}" destId="{7813A0AE-AD8B-4276-8FB4-A5B76429E705}" srcOrd="0" destOrd="0" presId="urn:microsoft.com/office/officeart/2011/layout/HexagonRadial"/>
    <dgm:cxn modelId="{46C62B76-3691-4080-A425-859A1F5732E0}" type="presOf" srcId="{180576C1-F7D7-4A0A-8B52-D61DE233EECB}" destId="{21071E59-6DB7-40D8-B7B5-DF5DD34ABA2A}" srcOrd="0" destOrd="0" presId="urn:microsoft.com/office/officeart/2011/layout/HexagonRadial"/>
    <dgm:cxn modelId="{7E448457-C2C1-46FC-89AC-38F818DB2AE3}" srcId="{C7DC7146-A1D1-48DF-B571-64F5DB1DE77E}" destId="{180576C1-F7D7-4A0A-8B52-D61DE233EECB}" srcOrd="0" destOrd="0" parTransId="{5AC96355-A3CF-4657-84D4-A4F2D4011958}" sibTransId="{EBCC85F8-E64D-46A8-93A4-94EC9A7A0B0F}"/>
    <dgm:cxn modelId="{6DE1DF87-8EF0-448B-81D9-1438F4A4C48B}" type="presOf" srcId="{3C3D403A-A6CE-4A0F-B87C-D04DC5188848}" destId="{50B56029-E291-4BDC-90F3-78D18F13AEFC}" srcOrd="0" destOrd="0" presId="urn:microsoft.com/office/officeart/2011/layout/HexagonRadial"/>
    <dgm:cxn modelId="{0DC4CBA2-4E35-4A90-9EC1-75D40186D87E}" type="presOf" srcId="{77E3994A-ABA4-4456-9B8F-CFFE0563A260}" destId="{B9465167-664D-4F1F-A43B-11F5F4584D05}" srcOrd="0" destOrd="0" presId="urn:microsoft.com/office/officeart/2011/layout/HexagonRadial"/>
    <dgm:cxn modelId="{563958A8-2E10-4568-8162-1352AF96BCAB}" srcId="{180576C1-F7D7-4A0A-8B52-D61DE233EECB}" destId="{77E3994A-ABA4-4456-9B8F-CFFE0563A260}" srcOrd="1" destOrd="0" parTransId="{77F7B0D7-675F-43FB-BF28-DC245E0A4BFB}" sibTransId="{2B15DF92-48E4-4A54-8FD1-7840CAAB9666}"/>
    <dgm:cxn modelId="{7ACEA2C7-2762-4F16-8621-30434F6F8459}" srcId="{180576C1-F7D7-4A0A-8B52-D61DE233EECB}" destId="{3C3D403A-A6CE-4A0F-B87C-D04DC5188848}" srcOrd="2" destOrd="0" parTransId="{144C3E3A-4E15-432F-8128-109D9074D144}" sibTransId="{398E0CC6-FE00-4AA4-85B4-AA515598F27C}"/>
    <dgm:cxn modelId="{443041E3-3580-435C-8CAB-0E66C11F8287}" type="presOf" srcId="{B65E1788-260D-4683-9E27-60F987EF7C02}" destId="{5C14E5FB-E1D3-41FF-A27C-591191C82EC2}" srcOrd="0" destOrd="0" presId="urn:microsoft.com/office/officeart/2011/layout/HexagonRadial"/>
    <dgm:cxn modelId="{799963E3-A1A9-44D7-B53A-FD47548E2C55}" type="presOf" srcId="{49D05E7A-00E8-4C54-AA80-860127CC7262}" destId="{B2EF41F0-B170-48F1-BC9F-C3DBA1239E8A}" srcOrd="0" destOrd="0" presId="urn:microsoft.com/office/officeart/2011/layout/HexagonRadial"/>
    <dgm:cxn modelId="{0DF398E4-0B40-4C9D-8E98-A6B292B594A6}" srcId="{180576C1-F7D7-4A0A-8B52-D61DE233EECB}" destId="{B65E1788-260D-4683-9E27-60F987EF7C02}" srcOrd="4" destOrd="0" parTransId="{61A305A1-502E-4B83-ABB3-42527378C155}" sibTransId="{147C1076-5923-493E-8200-8799ED110FB8}"/>
    <dgm:cxn modelId="{F0F5F2F6-11BD-4609-B88A-18E3DE943E34}" type="presOf" srcId="{ED57A37D-BC78-4659-AA88-286B357A910C}" destId="{4D031D62-3D01-4638-A4A9-EF70476FBDAB}" srcOrd="0" destOrd="0" presId="urn:microsoft.com/office/officeart/2011/layout/HexagonRadial"/>
    <dgm:cxn modelId="{89FE5A75-579D-43D1-BFC2-972C83244463}" type="presParOf" srcId="{B0D2D19E-0C0A-4BA1-A6BC-3ADDA80473E6}" destId="{21071E59-6DB7-40D8-B7B5-DF5DD34ABA2A}" srcOrd="0" destOrd="0" presId="urn:microsoft.com/office/officeart/2011/layout/HexagonRadial"/>
    <dgm:cxn modelId="{E5A7EFDB-923C-4C54-8014-CF2A762014F1}" type="presParOf" srcId="{B0D2D19E-0C0A-4BA1-A6BC-3ADDA80473E6}" destId="{6C7468E4-3737-4317-9865-40FAF6968696}" srcOrd="1" destOrd="0" presId="urn:microsoft.com/office/officeart/2011/layout/HexagonRadial"/>
    <dgm:cxn modelId="{2AD3C5C8-DE07-4445-983E-3260C25B68D8}" type="presParOf" srcId="{6C7468E4-3737-4317-9865-40FAF6968696}" destId="{F08B773A-DF92-48E1-8D03-142A3697E9B8}" srcOrd="0" destOrd="0" presId="urn:microsoft.com/office/officeart/2011/layout/HexagonRadial"/>
    <dgm:cxn modelId="{312A3BF9-6C19-4BC7-BEBF-FAD3E4036E92}" type="presParOf" srcId="{B0D2D19E-0C0A-4BA1-A6BC-3ADDA80473E6}" destId="{7813A0AE-AD8B-4276-8FB4-A5B76429E705}" srcOrd="2" destOrd="0" presId="urn:microsoft.com/office/officeart/2011/layout/HexagonRadial"/>
    <dgm:cxn modelId="{ED0E8218-8FD5-4407-9BCF-E30F0721CB05}" type="presParOf" srcId="{B0D2D19E-0C0A-4BA1-A6BC-3ADDA80473E6}" destId="{1E77D324-492A-409E-8588-44B4AC6C7374}" srcOrd="3" destOrd="0" presId="urn:microsoft.com/office/officeart/2011/layout/HexagonRadial"/>
    <dgm:cxn modelId="{E5DD62BD-DA68-4DBA-9BD0-AEDED4D85ECD}" type="presParOf" srcId="{1E77D324-492A-409E-8588-44B4AC6C7374}" destId="{ECC415B5-22F3-4CBB-81A2-0F9AD4DECE02}" srcOrd="0" destOrd="0" presId="urn:microsoft.com/office/officeart/2011/layout/HexagonRadial"/>
    <dgm:cxn modelId="{3A16B467-7D90-40E1-B4EF-F23BC845D87B}" type="presParOf" srcId="{B0D2D19E-0C0A-4BA1-A6BC-3ADDA80473E6}" destId="{B9465167-664D-4F1F-A43B-11F5F4584D05}" srcOrd="4" destOrd="0" presId="urn:microsoft.com/office/officeart/2011/layout/HexagonRadial"/>
    <dgm:cxn modelId="{0844943B-4ED4-4A5C-A6F5-B74D0D397DE5}" type="presParOf" srcId="{B0D2D19E-0C0A-4BA1-A6BC-3ADDA80473E6}" destId="{A82AA656-5A51-4BAB-AFED-C9881600BDEB}" srcOrd="5" destOrd="0" presId="urn:microsoft.com/office/officeart/2011/layout/HexagonRadial"/>
    <dgm:cxn modelId="{CB7A64FC-AF4F-490E-BDE6-EA17461D5499}" type="presParOf" srcId="{A82AA656-5A51-4BAB-AFED-C9881600BDEB}" destId="{D9FDD5F8-6066-43AF-8A0B-316E91190AD6}" srcOrd="0" destOrd="0" presId="urn:microsoft.com/office/officeart/2011/layout/HexagonRadial"/>
    <dgm:cxn modelId="{7A220531-242E-4F98-B10F-54D02E0457B8}" type="presParOf" srcId="{B0D2D19E-0C0A-4BA1-A6BC-3ADDA80473E6}" destId="{50B56029-E291-4BDC-90F3-78D18F13AEFC}" srcOrd="6" destOrd="0" presId="urn:microsoft.com/office/officeart/2011/layout/HexagonRadial"/>
    <dgm:cxn modelId="{52852BC4-8355-4F61-8DA1-7CC45D04F259}" type="presParOf" srcId="{B0D2D19E-0C0A-4BA1-A6BC-3ADDA80473E6}" destId="{27C3EE39-1FED-46A9-A15F-1F80C6939645}" srcOrd="7" destOrd="0" presId="urn:microsoft.com/office/officeart/2011/layout/HexagonRadial"/>
    <dgm:cxn modelId="{76457A76-EBA9-44AB-9199-9ABA155C9FE7}" type="presParOf" srcId="{27C3EE39-1FED-46A9-A15F-1F80C6939645}" destId="{80C0E75B-8591-479A-92AD-3886F1FAA0AC}" srcOrd="0" destOrd="0" presId="urn:microsoft.com/office/officeart/2011/layout/HexagonRadial"/>
    <dgm:cxn modelId="{499A5EFF-0BFD-4E64-B407-1523A3460610}" type="presParOf" srcId="{B0D2D19E-0C0A-4BA1-A6BC-3ADDA80473E6}" destId="{B2EF41F0-B170-48F1-BC9F-C3DBA1239E8A}" srcOrd="8" destOrd="0" presId="urn:microsoft.com/office/officeart/2011/layout/HexagonRadial"/>
    <dgm:cxn modelId="{FD2DE560-8440-45CA-9386-79EF06435C9F}" type="presParOf" srcId="{B0D2D19E-0C0A-4BA1-A6BC-3ADDA80473E6}" destId="{7396891B-48F4-4935-BA33-8AA94A826C7E}" srcOrd="9" destOrd="0" presId="urn:microsoft.com/office/officeart/2011/layout/HexagonRadial"/>
    <dgm:cxn modelId="{90FA61DA-38EC-4CFD-AF55-B22F9F825F8C}" type="presParOf" srcId="{7396891B-48F4-4935-BA33-8AA94A826C7E}" destId="{F758E33A-B1DA-4D69-BE49-2FCF304EA373}" srcOrd="0" destOrd="0" presId="urn:microsoft.com/office/officeart/2011/layout/HexagonRadial"/>
    <dgm:cxn modelId="{8CA05801-1C4E-4DD4-BB80-84D32C83793A}" type="presParOf" srcId="{B0D2D19E-0C0A-4BA1-A6BC-3ADDA80473E6}" destId="{5C14E5FB-E1D3-41FF-A27C-591191C82EC2}" srcOrd="10" destOrd="0" presId="urn:microsoft.com/office/officeart/2011/layout/HexagonRadial"/>
    <dgm:cxn modelId="{F7A50FCB-F14B-4B7C-B523-F993952B3487}" type="presParOf" srcId="{B0D2D19E-0C0A-4BA1-A6BC-3ADDA80473E6}" destId="{D1A0E4C3-AD38-408E-A5B1-671FB8A115DF}" srcOrd="11" destOrd="0" presId="urn:microsoft.com/office/officeart/2011/layout/HexagonRadial"/>
    <dgm:cxn modelId="{13A3D4C6-D891-4956-B2A8-9ECA8A98F47C}" type="presParOf" srcId="{D1A0E4C3-AD38-408E-A5B1-671FB8A115DF}" destId="{9DEE5866-5D67-41B9-AC38-B0C469DFA133}" srcOrd="0" destOrd="0" presId="urn:microsoft.com/office/officeart/2011/layout/HexagonRadial"/>
    <dgm:cxn modelId="{7333DB04-B009-40AF-9246-44A9735A5064}" type="presParOf" srcId="{B0D2D19E-0C0A-4BA1-A6BC-3ADDA80473E6}" destId="{4D031D62-3D01-4638-A4A9-EF70476FBDAB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071E59-6DB7-40D8-B7B5-DF5DD34ABA2A}">
      <dsp:nvSpPr>
        <dsp:cNvPr id="0" name=""/>
        <dsp:cNvSpPr/>
      </dsp:nvSpPr>
      <dsp:spPr>
        <a:xfrm>
          <a:off x="3602749" y="2107857"/>
          <a:ext cx="2679177" cy="2317597"/>
        </a:xfrm>
        <a:prstGeom prst="hexagon">
          <a:avLst>
            <a:gd name="adj" fmla="val 28570"/>
            <a:gd name="vf" fmla="val 115470"/>
          </a:avLst>
        </a:prstGeom>
        <a:solidFill>
          <a:schemeClr val="tx2">
            <a:lumMod val="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Bahnschrift" panose="020B0502040204020203" pitchFamily="34" charset="0"/>
            </a:rPr>
            <a:t>Fields</a:t>
          </a:r>
        </a:p>
      </dsp:txBody>
      <dsp:txXfrm>
        <a:off x="4046726" y="2491915"/>
        <a:ext cx="1791223" cy="1549481"/>
      </dsp:txXfrm>
    </dsp:sp>
    <dsp:sp modelId="{ECC415B5-22F3-4CBB-81A2-0F9AD4DECE02}">
      <dsp:nvSpPr>
        <dsp:cNvPr id="0" name=""/>
        <dsp:cNvSpPr/>
      </dsp:nvSpPr>
      <dsp:spPr>
        <a:xfrm>
          <a:off x="5280430" y="999043"/>
          <a:ext cx="1010845" cy="870977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13A0AE-AD8B-4276-8FB4-A5B76429E705}">
      <dsp:nvSpPr>
        <dsp:cNvPr id="0" name=""/>
        <dsp:cNvSpPr/>
      </dsp:nvSpPr>
      <dsp:spPr>
        <a:xfrm>
          <a:off x="3838826" y="0"/>
          <a:ext cx="2195567" cy="1899423"/>
        </a:xfrm>
        <a:prstGeom prst="hexagon">
          <a:avLst>
            <a:gd name="adj" fmla="val 28570"/>
            <a:gd name="vf" fmla="val 115470"/>
          </a:avLst>
        </a:prstGeom>
        <a:solidFill>
          <a:schemeClr val="tx2">
            <a:lumMod val="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Bahnschrift" panose="020B0502040204020203" pitchFamily="34" charset="0"/>
            </a:rPr>
            <a:t>Web</a:t>
          </a:r>
        </a:p>
      </dsp:txBody>
      <dsp:txXfrm>
        <a:off x="4202678" y="314775"/>
        <a:ext cx="1467863" cy="1269873"/>
      </dsp:txXfrm>
    </dsp:sp>
    <dsp:sp modelId="{D9FDD5F8-6066-43AF-8A0B-316E91190AD6}">
      <dsp:nvSpPr>
        <dsp:cNvPr id="0" name=""/>
        <dsp:cNvSpPr/>
      </dsp:nvSpPr>
      <dsp:spPr>
        <a:xfrm>
          <a:off x="6460165" y="2627307"/>
          <a:ext cx="1010845" cy="870977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465167-664D-4F1F-A43B-11F5F4584D05}">
      <dsp:nvSpPr>
        <dsp:cNvPr id="0" name=""/>
        <dsp:cNvSpPr/>
      </dsp:nvSpPr>
      <dsp:spPr>
        <a:xfrm>
          <a:off x="5863131" y="1168272"/>
          <a:ext cx="2195567" cy="1899423"/>
        </a:xfrm>
        <a:prstGeom prst="hexagon">
          <a:avLst>
            <a:gd name="adj" fmla="val 28570"/>
            <a:gd name="vf" fmla="val 115470"/>
          </a:avLst>
        </a:prstGeom>
        <a:solidFill>
          <a:schemeClr val="tx2">
            <a:lumMod val="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Bahnschrift" panose="020B0502040204020203" pitchFamily="34" charset="0"/>
            </a:rPr>
            <a:t>Cryptography</a:t>
          </a:r>
        </a:p>
      </dsp:txBody>
      <dsp:txXfrm>
        <a:off x="6226983" y="1483047"/>
        <a:ext cx="1467863" cy="1269873"/>
      </dsp:txXfrm>
    </dsp:sp>
    <dsp:sp modelId="{80C0E75B-8591-479A-92AD-3886F1FAA0AC}">
      <dsp:nvSpPr>
        <dsp:cNvPr id="0" name=""/>
        <dsp:cNvSpPr/>
      </dsp:nvSpPr>
      <dsp:spPr>
        <a:xfrm>
          <a:off x="5640645" y="4465311"/>
          <a:ext cx="1010845" cy="870977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B56029-E291-4BDC-90F3-78D18F13AEFC}">
      <dsp:nvSpPr>
        <dsp:cNvPr id="0" name=""/>
        <dsp:cNvSpPr/>
      </dsp:nvSpPr>
      <dsp:spPr>
        <a:xfrm>
          <a:off x="5863131" y="3464961"/>
          <a:ext cx="2195567" cy="1899423"/>
        </a:xfrm>
        <a:prstGeom prst="hexagon">
          <a:avLst>
            <a:gd name="adj" fmla="val 28570"/>
            <a:gd name="vf" fmla="val 115470"/>
          </a:avLst>
        </a:prstGeom>
        <a:solidFill>
          <a:schemeClr val="tx2">
            <a:lumMod val="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Bahnschrift" panose="020B0502040204020203" pitchFamily="34" charset="0"/>
            </a:rPr>
            <a:t>Forensics</a:t>
          </a:r>
        </a:p>
      </dsp:txBody>
      <dsp:txXfrm>
        <a:off x="6226983" y="3779736"/>
        <a:ext cx="1467863" cy="1269873"/>
      </dsp:txXfrm>
    </dsp:sp>
    <dsp:sp modelId="{F758E33A-B1DA-4D69-BE49-2FCF304EA373}">
      <dsp:nvSpPr>
        <dsp:cNvPr id="0" name=""/>
        <dsp:cNvSpPr/>
      </dsp:nvSpPr>
      <dsp:spPr>
        <a:xfrm>
          <a:off x="3607735" y="4656103"/>
          <a:ext cx="1010845" cy="870977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EF41F0-B170-48F1-BC9F-C3DBA1239E8A}">
      <dsp:nvSpPr>
        <dsp:cNvPr id="0" name=""/>
        <dsp:cNvSpPr/>
      </dsp:nvSpPr>
      <dsp:spPr>
        <a:xfrm>
          <a:off x="3849540" y="4634541"/>
          <a:ext cx="2195567" cy="1899423"/>
        </a:xfrm>
        <a:prstGeom prst="hexagon">
          <a:avLst>
            <a:gd name="adj" fmla="val 28570"/>
            <a:gd name="vf" fmla="val 115470"/>
          </a:avLst>
        </a:prstGeom>
        <a:solidFill>
          <a:schemeClr val="tx2">
            <a:lumMod val="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Bahnschrift" panose="020B0502040204020203" pitchFamily="34" charset="0"/>
            </a:rPr>
            <a:t>Reversing</a:t>
          </a:r>
        </a:p>
      </dsp:txBody>
      <dsp:txXfrm>
        <a:off x="4213392" y="4949316"/>
        <a:ext cx="1467863" cy="1269873"/>
      </dsp:txXfrm>
    </dsp:sp>
    <dsp:sp modelId="{9DEE5866-5D67-41B9-AC38-B0C469DFA133}">
      <dsp:nvSpPr>
        <dsp:cNvPr id="0" name=""/>
        <dsp:cNvSpPr/>
      </dsp:nvSpPr>
      <dsp:spPr>
        <a:xfrm>
          <a:off x="2408680" y="3028492"/>
          <a:ext cx="1010845" cy="870977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14E5FB-E1D3-41FF-A27C-591191C82EC2}">
      <dsp:nvSpPr>
        <dsp:cNvPr id="0" name=""/>
        <dsp:cNvSpPr/>
      </dsp:nvSpPr>
      <dsp:spPr>
        <a:xfrm>
          <a:off x="1793295" y="3426779"/>
          <a:ext cx="2262180" cy="1978401"/>
        </a:xfrm>
        <a:prstGeom prst="hexagon">
          <a:avLst>
            <a:gd name="adj" fmla="val 28570"/>
            <a:gd name="vf" fmla="val 115470"/>
          </a:avLst>
        </a:prstGeom>
        <a:solidFill>
          <a:schemeClr val="tx2">
            <a:lumMod val="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Bahnschrift" panose="020B0502040204020203" pitchFamily="34" charset="0"/>
            </a:rPr>
            <a:t>Mobile</a:t>
          </a:r>
        </a:p>
      </dsp:txBody>
      <dsp:txXfrm>
        <a:off x="2170220" y="3756420"/>
        <a:ext cx="1508330" cy="1319119"/>
      </dsp:txXfrm>
    </dsp:sp>
    <dsp:sp modelId="{4D031D62-3D01-4638-A4A9-EF70476FBDAB}">
      <dsp:nvSpPr>
        <dsp:cNvPr id="0" name=""/>
        <dsp:cNvSpPr/>
      </dsp:nvSpPr>
      <dsp:spPr>
        <a:xfrm>
          <a:off x="1715616" y="1083072"/>
          <a:ext cx="2417539" cy="2064597"/>
        </a:xfrm>
        <a:prstGeom prst="hexagon">
          <a:avLst>
            <a:gd name="adj" fmla="val 28570"/>
            <a:gd name="vf" fmla="val 115470"/>
          </a:avLst>
        </a:prstGeom>
        <a:solidFill>
          <a:schemeClr val="tx2">
            <a:lumMod val="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Bahnschrift" panose="020B0502040204020203" pitchFamily="34" charset="0"/>
            </a:rPr>
            <a:t>Miscellaneous</a:t>
          </a:r>
        </a:p>
      </dsp:txBody>
      <dsp:txXfrm>
        <a:off x="2113696" y="1423035"/>
        <a:ext cx="1621379" cy="13846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2.jpeg>
</file>

<file path=ppt/media/image3.png>
</file>

<file path=ppt/media/image4.gif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9/3/2019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005E26E-BCB2-4FD5-8FD5-81A5EAE94C21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932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791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052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047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286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5341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6081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549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3138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E424C-FCA3-4EDD-B274-8E055D649B7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755517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E424C-FCA3-4EDD-B274-8E055D649B7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396126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E424C-FCA3-4EDD-B274-8E055D649B7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2941028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E424C-FCA3-4EDD-B274-8E055D649B7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639432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E424C-FCA3-4EDD-B274-8E055D649B7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074589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E424C-FCA3-4EDD-B274-8E055D649B7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185664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4404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800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E424C-FCA3-4EDD-B274-8E055D649B7D}" type="datetime1">
              <a:rPr lang="en-US" smtClean="0"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855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c951f0e1e37ff5180fee0b4005b0050.web-security-academy.net/" TargetMode="External"/><Relationship Id="rId2" Type="http://schemas.openxmlformats.org/officeDocument/2006/relationships/hyperlink" Target="https://portswigger.net/web-security/sql-injection/lab-login-bypass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3256274-B3B2-4308-B845-6B37960E1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428" y="0"/>
            <a:ext cx="130628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66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923B87B-1E16-4F69-8A1E-22FD251DF8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0982616"/>
              </p:ext>
            </p:extLst>
          </p:nvPr>
        </p:nvGraphicFramePr>
        <p:xfrm>
          <a:off x="1358283" y="142043"/>
          <a:ext cx="9774315" cy="6533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1193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C5C68-7659-471A-A08A-94BEEA9E4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4242" y="2067340"/>
            <a:ext cx="8825658" cy="1524000"/>
          </a:xfrm>
        </p:spPr>
        <p:txBody>
          <a:bodyPr/>
          <a:lstStyle/>
          <a:p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   WEB SECURITY</a:t>
            </a:r>
          </a:p>
        </p:txBody>
      </p:sp>
    </p:spTree>
    <p:extLst>
      <p:ext uri="{BB962C8B-B14F-4D97-AF65-F5344CB8AC3E}">
        <p14:creationId xmlns:p14="http://schemas.microsoft.com/office/powerpoint/2010/main" val="4153979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FB09-3F84-4E2B-B8E1-B9EAEB36D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SQL-Injection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265A-2D39-421F-938A-3E0A4BE0C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 Injection (</a:t>
            </a:r>
            <a:r>
              <a:rPr lang="en-US" dirty="0" err="1"/>
              <a:t>SQLi</a:t>
            </a:r>
            <a:r>
              <a:rPr lang="en-US" dirty="0"/>
              <a:t>) is a type of an injection attack that makes it possible to execute malicious SQL statements. These statements control a database server behind a web application. Attackers can use SQL Injection vulnerabilities to bypass application security measures. They can go around authentication and authorization of a web page or web application and retrieve the content of the entire SQL database. They can also use SQL Injection to add, modify, and delete records in the database.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4935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4D8A5-A349-422A-BFCB-24F8EB2E4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Let’s see some </a:t>
            </a:r>
            <a:r>
              <a:rPr lang="en-IN" dirty="0" err="1"/>
              <a:t>SQLi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48177-4DCF-4B0A-B81E-A300455A9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https://portswigger.net/web-security/sql-injection/lab-login-bypass</a:t>
            </a:r>
            <a:endParaRPr lang="en-IN" dirty="0"/>
          </a:p>
          <a:p>
            <a:r>
              <a:rPr lang="en-IN" dirty="0">
                <a:hlinkClick r:id="rId3"/>
              </a:rPr>
              <a:t>https://ac951f0e1e37ff5180fee0b4005b0050.web-security-academy.net/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0241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4FB04-1556-4F1F-BD17-5671F3DC9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XSS - Cross Site Scripting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37EC3-66A4-4F14-959C-86153595B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Cross-site scripting</a:t>
            </a:r>
            <a:r>
              <a:rPr lang="en-US" dirty="0"/>
              <a:t> (</a:t>
            </a:r>
            <a:r>
              <a:rPr lang="en-US" b="1" dirty="0"/>
              <a:t>XSS</a:t>
            </a:r>
            <a:r>
              <a:rPr lang="en-US" dirty="0"/>
              <a:t>) is a type of computer security vulnerability typically found in web applications. XSS enables attackers to inject client-side scripts into web pages viewed by other users. A cross-site scripting vulnerability may be used by attackers to bypass access controls such as the same-origin policy.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494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FADE-9BD4-45DA-B457-FD66B9923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XSS 	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7B700-4B7F-48CE-B8B6-F8CED861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REFLECTED XSS</a:t>
            </a:r>
          </a:p>
          <a:p>
            <a:r>
              <a:rPr lang="en-IN" dirty="0"/>
              <a:t>STORED XSS</a:t>
            </a:r>
          </a:p>
          <a:p>
            <a:r>
              <a:rPr lang="en-IN" dirty="0"/>
              <a:t>DOM BASED XSS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            </a:t>
            </a:r>
            <a:r>
              <a:rPr lang="en-IN" sz="4000" dirty="0"/>
              <a:t>&lt;script&gt;alert(“HACKED”)&lt;/script&gt;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3296603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217E8-9742-426E-BFB5-F9D065822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Let’s see some real time hacking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64897-547B-4D3F-BA6D-716C3DA59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/>
              <a:t>https://www.hackthebox.eu/invite</a:t>
            </a:r>
          </a:p>
        </p:txBody>
      </p:sp>
    </p:spTree>
    <p:extLst>
      <p:ext uri="{BB962C8B-B14F-4D97-AF65-F5344CB8AC3E}">
        <p14:creationId xmlns:p14="http://schemas.microsoft.com/office/powerpoint/2010/main" val="42696139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9E04B-8DE5-4205-AA8F-72D0A1B58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EC1D1-D190-44C9-B339-4E7390415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Cryptography is a method of protecting information and communications through the use of codes so that only those for whom the information is intended can read and process it.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2607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7382647-6D32-4E8F-9427-4770E2602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2172466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2173D-DC70-4129-A4C7-88FE99795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5834" y="422900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Encryption</a:t>
            </a:r>
          </a:p>
          <a:p>
            <a:pPr marL="0" indent="0">
              <a:buNone/>
            </a:pPr>
            <a:r>
              <a:rPr lang="en-US" dirty="0"/>
              <a:t>     A process to generate cipher text(unreadable message) from                             message with help of a key.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Decryption</a:t>
            </a:r>
          </a:p>
          <a:p>
            <a:pPr marL="0" indent="0">
              <a:buNone/>
            </a:pPr>
            <a:r>
              <a:rPr lang="en-US" dirty="0"/>
              <a:t>    A process to generate message from cipher text with help</a:t>
            </a:r>
          </a:p>
          <a:p>
            <a:pPr marL="0" indent="0">
              <a:buNone/>
            </a:pPr>
            <a:r>
              <a:rPr lang="en-US" dirty="0"/>
              <a:t>    of a key.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7164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Information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 INTRODUCTION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A356A-7565-4D39-A1AC-602A7F810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Two types of encryption: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C1067-492F-4C0D-B846-F3FBE1C64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 Symmetric --- same key for  encryption and decryption</a:t>
            </a:r>
          </a:p>
          <a:p>
            <a:r>
              <a:rPr lang="en-US" dirty="0"/>
              <a:t> Asymmetric --- different key for encryption and decryption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0535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16A91-F31E-407B-B574-72E165CA8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Encryption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A75F5-A3B5-4518-A0C1-D639B5531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779" y="1870079"/>
            <a:ext cx="8946541" cy="4987921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sz="3600" dirty="0" err="1"/>
              <a:t>Ceaser</a:t>
            </a:r>
            <a:r>
              <a:rPr lang="en-IN" sz="3600" dirty="0"/>
              <a:t> cipher</a:t>
            </a:r>
          </a:p>
          <a:p>
            <a:r>
              <a:rPr lang="en-IN" dirty="0"/>
              <a:t>simply each letter in the plaintext is shifted a certain number of places down the alphabet.</a:t>
            </a:r>
          </a:p>
          <a:p>
            <a:r>
              <a:rPr lang="en-IN" dirty="0"/>
              <a:t>exercise cryptii.com</a:t>
            </a:r>
          </a:p>
          <a:p>
            <a:r>
              <a:rPr lang="en-IN" dirty="0"/>
              <a:t>decode('</a:t>
            </a:r>
            <a:r>
              <a:rPr lang="en-IN" dirty="0" err="1"/>
              <a:t>Fvb</a:t>
            </a:r>
            <a:r>
              <a:rPr lang="en-IN" dirty="0"/>
              <a:t> </a:t>
            </a:r>
            <a:r>
              <a:rPr lang="en-IN" dirty="0" err="1"/>
              <a:t>hyl</a:t>
            </a:r>
            <a:r>
              <a:rPr lang="en-IN" dirty="0"/>
              <a:t> </a:t>
            </a:r>
            <a:r>
              <a:rPr lang="en-IN" dirty="0" err="1"/>
              <a:t>Ohjrlyz</a:t>
            </a:r>
            <a:r>
              <a:rPr lang="en-IN" dirty="0"/>
              <a:t>’)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3436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88FC9D6-1504-46AC-B580-104588D8B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AutoShape 2" descr="Image result for rot13">
            <a:extLst>
              <a:ext uri="{FF2B5EF4-FFF2-40B4-BE49-F238E27FC236}">
                <a16:creationId xmlns:a16="http://schemas.microsoft.com/office/drawing/2014/main" id="{9E52EF91-3251-48CB-AA4B-FD046F6FE8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004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9F49413-2339-45AD-A80C-345D76C19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5677" y="1085509"/>
            <a:ext cx="8946541" cy="419548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3600" dirty="0" err="1"/>
              <a:t>Vigenere</a:t>
            </a:r>
            <a:r>
              <a:rPr lang="en-US" sz="3600" dirty="0"/>
              <a:t> cipher</a:t>
            </a:r>
          </a:p>
          <a:p>
            <a:r>
              <a:rPr lang="en-US" dirty="0"/>
              <a:t>Use a series of interwoven Caesar ciphers, based on the letters of a keyword.</a:t>
            </a:r>
          </a:p>
          <a:p>
            <a:r>
              <a:rPr lang="en-US" dirty="0"/>
              <a:t>Exercise https://planetcalc.com/2468/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7686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A06274-8523-451D-A668-15B55534A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3112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504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C505F7A-ED1E-4088-9FA9-A2D0FEE41521}"/>
              </a:ext>
            </a:extLst>
          </p:cNvPr>
          <p:cNvSpPr txBox="1"/>
          <p:nvPr/>
        </p:nvSpPr>
        <p:spPr>
          <a:xfrm>
            <a:off x="3133817" y="1970842"/>
            <a:ext cx="64984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Can you decode this?</a:t>
            </a:r>
          </a:p>
          <a:p>
            <a:endParaRPr lang="en-IN" sz="3600" dirty="0"/>
          </a:p>
          <a:p>
            <a:endParaRPr lang="en-IN" sz="3600" dirty="0"/>
          </a:p>
          <a:p>
            <a:r>
              <a:rPr lang="en-IN" sz="3600" dirty="0" err="1"/>
              <a:t>Zljbypaf</a:t>
            </a:r>
            <a:r>
              <a:rPr lang="en-IN" sz="3600" dirty="0"/>
              <a:t> </a:t>
            </a:r>
            <a:r>
              <a:rPr lang="en-IN" sz="3600" dirty="0" err="1"/>
              <a:t>pz</a:t>
            </a:r>
            <a:r>
              <a:rPr lang="en-IN" sz="3600" dirty="0"/>
              <a:t> hu </a:t>
            </a:r>
            <a:r>
              <a:rPr lang="en-IN" sz="3600" dirty="0" err="1"/>
              <a:t>pssbzpvu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6566619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335DE-1A2F-4A41-A321-163D1019E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Forensics</a:t>
            </a:r>
            <a:endParaRPr lang="en-US" sz="4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CF8A8-3F6D-4D97-A348-BFAB93F8FA1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73174" y="2082519"/>
            <a:ext cx="2546350" cy="53181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What is THIS?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3098DA-9BEC-4F13-BD45-34D00E9FFF90}"/>
              </a:ext>
            </a:extLst>
          </p:cNvPr>
          <p:cNvSpPr/>
          <p:nvPr/>
        </p:nvSpPr>
        <p:spPr>
          <a:xfrm>
            <a:off x="3232493" y="3022045"/>
            <a:ext cx="499515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latin typeface="Aramis" panose="020B0600050302020204" pitchFamily="34" charset="0"/>
              </a:rPr>
              <a:t>Investigation and analysis techniques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570608-32E9-4FA7-8333-6B86D44F906C}"/>
              </a:ext>
            </a:extLst>
          </p:cNvPr>
          <p:cNvSpPr txBox="1">
            <a:spLocks/>
          </p:cNvSpPr>
          <p:nvPr/>
        </p:nvSpPr>
        <p:spPr>
          <a:xfrm>
            <a:off x="1428926" y="4243670"/>
            <a:ext cx="2546350" cy="531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Why it is used?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81304B-CA75-493F-A464-BBA1FF9A3CEC}"/>
              </a:ext>
            </a:extLst>
          </p:cNvPr>
          <p:cNvSpPr/>
          <p:nvPr/>
        </p:nvSpPr>
        <p:spPr>
          <a:xfrm>
            <a:off x="2892249" y="5291515"/>
            <a:ext cx="969962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>
                <a:latin typeface="Aramis" panose="020B0600050302020204" pitchFamily="34" charset="0"/>
              </a:rPr>
              <a:t>To gather and preserve evidence from a particular computing device</a:t>
            </a:r>
          </a:p>
        </p:txBody>
      </p:sp>
    </p:spTree>
    <p:extLst>
      <p:ext uri="{BB962C8B-B14F-4D97-AF65-F5344CB8AC3E}">
        <p14:creationId xmlns:p14="http://schemas.microsoft.com/office/powerpoint/2010/main" val="3402075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AD221-301B-4433-822B-41987B351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728" y="639274"/>
            <a:ext cx="9404723" cy="995082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Can a JPEG Attack my Computer?</a:t>
            </a:r>
            <a:br>
              <a:rPr lang="en-US" b="1" dirty="0"/>
            </a:b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5CE45E-2C7B-47A3-A0F0-034737FB7032}"/>
              </a:ext>
            </a:extLst>
          </p:cNvPr>
          <p:cNvSpPr/>
          <p:nvPr/>
        </p:nvSpPr>
        <p:spPr>
          <a:xfrm>
            <a:off x="1924050" y="2011382"/>
            <a:ext cx="6057899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b="1" dirty="0">
                <a:latin typeface="Archivo Narrow"/>
              </a:rPr>
              <a:t>With the help of Steganography</a:t>
            </a:r>
          </a:p>
          <a:p>
            <a:r>
              <a:rPr lang="en-US" b="1" i="0" dirty="0">
                <a:solidFill>
                  <a:srgbClr val="2C333E"/>
                </a:solidFill>
                <a:effectLst/>
                <a:latin typeface="Archivo Narrow"/>
              </a:rPr>
              <a:t>        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4874C5-F7DC-415F-B2C7-9780DC6E87BD}"/>
              </a:ext>
            </a:extLst>
          </p:cNvPr>
          <p:cNvSpPr/>
          <p:nvPr/>
        </p:nvSpPr>
        <p:spPr>
          <a:xfrm>
            <a:off x="3545259" y="2765435"/>
            <a:ext cx="660082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6600" b="1" dirty="0">
                <a:latin typeface="Archivo Narrow"/>
              </a:rPr>
              <a:t>It</a:t>
            </a:r>
            <a:r>
              <a:rPr lang="en-US" sz="6600" b="1" i="0" dirty="0">
                <a:effectLst/>
                <a:latin typeface="Archivo Narrow"/>
              </a:rPr>
              <a:t> can be possible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7DB335-9B04-4A47-807B-3F89AC93894D}"/>
              </a:ext>
            </a:extLst>
          </p:cNvPr>
          <p:cNvSpPr/>
          <p:nvPr/>
        </p:nvSpPr>
        <p:spPr>
          <a:xfrm>
            <a:off x="7248525" y="4312013"/>
            <a:ext cx="3267882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5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rchivo Narrow"/>
              </a:rPr>
              <a:t>But what is this?</a:t>
            </a:r>
            <a:endParaRPr lang="en-US" sz="3500" b="1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Archivo Narrow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F2EC5C-1CEA-410C-8C8E-0C7BC28388CE}"/>
              </a:ext>
            </a:extLst>
          </p:cNvPr>
          <p:cNvSpPr/>
          <p:nvPr/>
        </p:nvSpPr>
        <p:spPr>
          <a:xfrm>
            <a:off x="965708" y="5055899"/>
            <a:ext cx="76962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</a:rPr>
              <a:t>Steganography</a:t>
            </a:r>
            <a:r>
              <a:rPr lang="en-US" sz="2200" dirty="0">
                <a:solidFill>
                  <a:srgbClr val="545454"/>
                </a:solidFill>
                <a:latin typeface="arial" panose="020B0604020202020204" pitchFamily="34" charset="0"/>
              </a:rPr>
              <a:t> </a:t>
            </a:r>
            <a:r>
              <a:rPr lang="en-US" sz="220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is the technique of hiding secret data within an ordinary, non-secret, file or message in order to avoid detection;</a:t>
            </a:r>
            <a:endParaRPr lang="en-US" sz="22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7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D611BC-F80F-459A-B0F5-385106A8F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68" y="244915"/>
            <a:ext cx="8482031" cy="636817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D830EF-6A68-4F57-A8E2-2A121393199B}"/>
              </a:ext>
            </a:extLst>
          </p:cNvPr>
          <p:cNvSpPr/>
          <p:nvPr/>
        </p:nvSpPr>
        <p:spPr>
          <a:xfrm>
            <a:off x="8801100" y="1348085"/>
            <a:ext cx="3095625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Changing the value of LSB(Least significant bit)</a:t>
            </a:r>
            <a:endParaRPr lang="en-US" sz="35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0200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E76891-5A66-49A3-9057-18A8315F2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11" y="567780"/>
            <a:ext cx="8331240" cy="55472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6CC36B2-C671-4556-BAC8-2FE43B81E660}"/>
              </a:ext>
            </a:extLst>
          </p:cNvPr>
          <p:cNvSpPr/>
          <p:nvPr/>
        </p:nvSpPr>
        <p:spPr>
          <a:xfrm>
            <a:off x="8591551" y="1400175"/>
            <a:ext cx="360044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Can anyone tell the difference?</a:t>
            </a:r>
            <a:endParaRPr lang="en-US" sz="28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90D6FF-96BB-4AC3-8DB7-19D297E6CCE6}"/>
              </a:ext>
            </a:extLst>
          </p:cNvPr>
          <p:cNvSpPr/>
          <p:nvPr/>
        </p:nvSpPr>
        <p:spPr>
          <a:xfrm>
            <a:off x="8696326" y="2687837"/>
            <a:ext cx="360044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There is a secret message embedded in the 2</a:t>
            </a:r>
            <a:r>
              <a:rPr lang="en-IN" sz="2800" baseline="300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nd</a:t>
            </a:r>
            <a:r>
              <a:rPr lang="en-IN" sz="2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picture</a:t>
            </a:r>
            <a:endParaRPr lang="en-US" sz="28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976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6776BA-3645-4E6F-94DF-BD09AD235CE4}"/>
              </a:ext>
            </a:extLst>
          </p:cNvPr>
          <p:cNvSpPr txBox="1"/>
          <p:nvPr/>
        </p:nvSpPr>
        <p:spPr>
          <a:xfrm>
            <a:off x="1484661" y="1198486"/>
            <a:ext cx="9222677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n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Cybersecurity is a way through which</a:t>
            </a:r>
          </a:p>
          <a:p>
            <a:pPr algn="ctr"/>
            <a:r>
              <a:rPr lang="en-US" sz="3200" b="1" dirty="0">
                <a:ln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one can protect one’s system from being exploited.</a:t>
            </a:r>
          </a:p>
          <a:p>
            <a:pPr algn="ctr"/>
            <a:endParaRPr lang="en-US" sz="3200" b="1" dirty="0">
              <a:ln/>
              <a:solidFill>
                <a:srgbClr val="92D050"/>
              </a:solid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b="1" dirty="0">
                <a:ln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Hackers that help securing systems are known</a:t>
            </a:r>
          </a:p>
          <a:p>
            <a:pPr algn="ctr"/>
            <a:r>
              <a:rPr lang="en-US" sz="3200" b="1" dirty="0">
                <a:ln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as </a:t>
            </a:r>
            <a:r>
              <a:rPr lang="en-US" sz="3200" b="1" dirty="0">
                <a:ln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WHITE HAT </a:t>
            </a:r>
            <a:r>
              <a:rPr lang="en-US" sz="3200" b="1" dirty="0">
                <a:ln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hackers.</a:t>
            </a:r>
          </a:p>
          <a:p>
            <a:pPr algn="ctr"/>
            <a:endParaRPr lang="en-US" sz="3200" b="1" dirty="0">
              <a:ln/>
              <a:solidFill>
                <a:srgbClr val="92D050"/>
              </a:solid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b="1" dirty="0">
                <a:ln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While the hackers exploiting the systems are known as </a:t>
            </a:r>
            <a:r>
              <a:rPr lang="en-US" sz="3200" b="1" dirty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BLACK HAT </a:t>
            </a:r>
            <a:r>
              <a:rPr lang="en-US" sz="3200" b="1" dirty="0">
                <a:ln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hackers.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2086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C65395-69B1-422A-A6EE-7E1DCD7F8FD0}"/>
              </a:ext>
            </a:extLst>
          </p:cNvPr>
          <p:cNvSpPr txBox="1"/>
          <p:nvPr/>
        </p:nvSpPr>
        <p:spPr>
          <a:xfrm>
            <a:off x="3326850" y="1349406"/>
            <a:ext cx="512993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mic Sans MS" panose="030F0702030302020204" pitchFamily="66" charset="0"/>
              </a:rPr>
              <a:t>Our allies:</a:t>
            </a:r>
          </a:p>
          <a:p>
            <a:endParaRPr lang="en-US" sz="3200" dirty="0">
              <a:latin typeface="Comic Sans MS" panose="030F0702030302020204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702030302020204" pitchFamily="66" charset="0"/>
              </a:rPr>
              <a:t> Linux (Kali)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Comic Sans MS" panose="030F0702030302020204" pitchFamily="66" charset="0"/>
              </a:rPr>
              <a:t>Github</a:t>
            </a:r>
            <a:endParaRPr lang="en-US" sz="3200" dirty="0">
              <a:latin typeface="Comic Sans MS" panose="030F0702030302020204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702030302020204" pitchFamily="66" charset="0"/>
              </a:rPr>
              <a:t>Google dorks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702030302020204" pitchFamily="66" charset="0"/>
              </a:rPr>
              <a:t>Online and offline tools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702030302020204" pitchFamily="66" charset="0"/>
              </a:rPr>
              <a:t>And of course, Firefox.</a:t>
            </a:r>
          </a:p>
        </p:txBody>
      </p:sp>
    </p:spTree>
    <p:extLst>
      <p:ext uri="{BB962C8B-B14F-4D97-AF65-F5344CB8AC3E}">
        <p14:creationId xmlns:p14="http://schemas.microsoft.com/office/powerpoint/2010/main" val="37534895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DCD00-F8F0-4E9D-8A85-3A8B07A44FE3}"/>
              </a:ext>
            </a:extLst>
          </p:cNvPr>
          <p:cNvSpPr txBox="1"/>
          <p:nvPr/>
        </p:nvSpPr>
        <p:spPr>
          <a:xfrm>
            <a:off x="2769833" y="920621"/>
            <a:ext cx="6954917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/>
              <a:t>Frequently used tools:</a:t>
            </a:r>
          </a:p>
          <a:p>
            <a:endParaRPr lang="en-IN" sz="3200" dirty="0"/>
          </a:p>
          <a:p>
            <a:endParaRPr lang="en-IN" sz="3200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N" sz="3200" dirty="0"/>
              <a:t>Kali 2018.4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N" sz="3200" dirty="0"/>
              <a:t>Firefox ( Best browser ); Chrome sucks ;(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N" sz="3200" dirty="0"/>
              <a:t>Nmap- Network Scanning tool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N" sz="3200" dirty="0"/>
              <a:t>Wireshark- Capture traffic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N" sz="3200" dirty="0" err="1"/>
              <a:t>BurpSuite</a:t>
            </a:r>
            <a:r>
              <a:rPr lang="en-IN" sz="3200" dirty="0"/>
              <a:t>- Intercepts traffic</a:t>
            </a:r>
          </a:p>
          <a:p>
            <a:br>
              <a:rPr lang="en-IN" sz="3200" dirty="0"/>
            </a:b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3419061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30A159-E0B7-4E0A-9EBE-F61F652D62F8}"/>
              </a:ext>
            </a:extLst>
          </p:cNvPr>
          <p:cNvSpPr/>
          <p:nvPr/>
        </p:nvSpPr>
        <p:spPr>
          <a:xfrm>
            <a:off x="3276974" y="1839844"/>
            <a:ext cx="4801706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2154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15B302-6158-43B2-8CDD-AEE6D147370B}"/>
              </a:ext>
            </a:extLst>
          </p:cNvPr>
          <p:cNvSpPr txBox="1"/>
          <p:nvPr/>
        </p:nvSpPr>
        <p:spPr>
          <a:xfrm>
            <a:off x="2322990" y="1305341"/>
            <a:ext cx="754601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Is it illegal?</a:t>
            </a:r>
            <a:r>
              <a:rPr lang="en-US" sz="3600" dirty="0"/>
              <a:t>                </a:t>
            </a:r>
            <a:r>
              <a:rPr lang="en-US" sz="3600" dirty="0">
                <a:solidFill>
                  <a:srgbClr val="00B050"/>
                </a:solidFill>
              </a:rPr>
              <a:t>Yes/No</a:t>
            </a:r>
          </a:p>
          <a:p>
            <a:r>
              <a:rPr lang="en-US" sz="3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Is it moral? </a:t>
            </a:r>
            <a:r>
              <a:rPr lang="en-US" sz="3600" dirty="0"/>
              <a:t>                </a:t>
            </a:r>
            <a:r>
              <a:rPr lang="en-US" sz="3600" dirty="0">
                <a:solidFill>
                  <a:srgbClr val="00B050"/>
                </a:solidFill>
              </a:rPr>
              <a:t>Mostly No</a:t>
            </a:r>
          </a:p>
          <a:p>
            <a:br>
              <a:rPr lang="en-US" sz="3600" dirty="0"/>
            </a:br>
            <a:r>
              <a:rPr lang="en-US" sz="3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Can I go to jail?         </a:t>
            </a:r>
            <a:r>
              <a:rPr lang="en-US" sz="3600" dirty="0">
                <a:solidFill>
                  <a:srgbClr val="00B050"/>
                </a:solidFill>
              </a:rPr>
              <a:t>Yes</a:t>
            </a:r>
          </a:p>
          <a:p>
            <a:br>
              <a:rPr lang="en-US" sz="3600" dirty="0"/>
            </a:br>
            <a:r>
              <a:rPr lang="en-US" sz="3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Is it fun? </a:t>
            </a:r>
            <a:r>
              <a:rPr lang="en-US" sz="3600" dirty="0"/>
              <a:t>                   </a:t>
            </a:r>
            <a:r>
              <a:rPr lang="en-US" sz="3600" dirty="0">
                <a:solidFill>
                  <a:srgbClr val="00B050"/>
                </a:solidFill>
              </a:rPr>
              <a:t>Hell yeah</a:t>
            </a:r>
          </a:p>
          <a:p>
            <a:br>
              <a:rPr lang="en-US" dirty="0"/>
            </a:b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61986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6EA634-C119-47AB-86AA-4942E2109964}"/>
              </a:ext>
            </a:extLst>
          </p:cNvPr>
          <p:cNvSpPr txBox="1"/>
          <p:nvPr/>
        </p:nvSpPr>
        <p:spPr>
          <a:xfrm>
            <a:off x="1954631" y="789212"/>
            <a:ext cx="7654211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Hacking Process </a:t>
            </a:r>
          </a:p>
          <a:p>
            <a:br>
              <a:rPr lang="en-US" sz="4400" dirty="0"/>
            </a:br>
            <a:r>
              <a:rPr lang="en-US" sz="4400" dirty="0"/>
              <a:t>                Main aim :</a:t>
            </a:r>
          </a:p>
          <a:p>
            <a:br>
              <a:rPr lang="en-US" sz="4400" dirty="0"/>
            </a:br>
            <a:r>
              <a:rPr lang="en-US" sz="4400" dirty="0"/>
              <a:t>To gain root access to a system…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14150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E5094F-B891-4470-A2A4-C42BECCED325}"/>
              </a:ext>
            </a:extLst>
          </p:cNvPr>
          <p:cNvSpPr txBox="1"/>
          <p:nvPr/>
        </p:nvSpPr>
        <p:spPr>
          <a:xfrm>
            <a:off x="2272425" y="1631432"/>
            <a:ext cx="741626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What do we get by doing this…???</a:t>
            </a:r>
          </a:p>
          <a:p>
            <a:br>
              <a:rPr lang="en-US" sz="4000" dirty="0"/>
            </a:br>
            <a:r>
              <a:rPr lang="en-US" sz="4000" dirty="0"/>
              <a:t>Any Guess..??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417718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15BFD4-81C4-469D-8109-0600F3090A7C}"/>
              </a:ext>
            </a:extLst>
          </p:cNvPr>
          <p:cNvSpPr txBox="1"/>
          <p:nvPr/>
        </p:nvSpPr>
        <p:spPr>
          <a:xfrm>
            <a:off x="2213655" y="1210579"/>
            <a:ext cx="7764690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dirty="0"/>
              <a:t>Everything</a:t>
            </a:r>
          </a:p>
          <a:p>
            <a:br>
              <a:rPr lang="en-IN" sz="4800" dirty="0"/>
            </a:br>
            <a:br>
              <a:rPr lang="en-IN" sz="4800" dirty="0"/>
            </a:br>
            <a:r>
              <a:rPr lang="en-IN" sz="4800" dirty="0"/>
              <a:t>Everything means everything…</a:t>
            </a:r>
          </a:p>
          <a:p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0382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CAF569-4C18-4B7E-89CD-531CACED5FB1}"/>
              </a:ext>
            </a:extLst>
          </p:cNvPr>
          <p:cNvSpPr txBox="1"/>
          <p:nvPr/>
        </p:nvSpPr>
        <p:spPr>
          <a:xfrm>
            <a:off x="1472535" y="775702"/>
            <a:ext cx="1003492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Access any file in that system.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Open webcam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We can get all saved password. From browsers too.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Steal  saved credit card information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Use his internet connection for our use ( yeah  </a:t>
            </a:r>
            <a:r>
              <a:rPr lang="en-US" sz="3200" dirty="0" err="1"/>
              <a:t>badsites</a:t>
            </a:r>
            <a:r>
              <a:rPr lang="en-US" sz="3200" dirty="0"/>
              <a:t> too)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We can use his IP for doing bad activities.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Can change your attendance  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Can use his computer for bitcoin mining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…….. and much more</a:t>
            </a:r>
          </a:p>
        </p:txBody>
      </p:sp>
    </p:spTree>
    <p:extLst>
      <p:ext uri="{BB962C8B-B14F-4D97-AF65-F5344CB8AC3E}">
        <p14:creationId xmlns:p14="http://schemas.microsoft.com/office/powerpoint/2010/main" val="657004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48026-950B-42C7-904D-70464115E08C}"/>
              </a:ext>
            </a:extLst>
          </p:cNvPr>
          <p:cNvSpPr txBox="1"/>
          <p:nvPr/>
        </p:nvSpPr>
        <p:spPr>
          <a:xfrm>
            <a:off x="1812199" y="712143"/>
            <a:ext cx="8567602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Lastly </a:t>
            </a:r>
          </a:p>
          <a:p>
            <a:r>
              <a:rPr lang="en-US" sz="3600" dirty="0"/>
              <a:t>Most importantly clear logs and tracks </a:t>
            </a:r>
          </a:p>
          <a:p>
            <a:br>
              <a:rPr lang="en-US" sz="3600" dirty="0"/>
            </a:br>
            <a:r>
              <a:rPr lang="en-US" sz="3600" dirty="0"/>
              <a:t>Example clear all terminal history by</a:t>
            </a:r>
          </a:p>
          <a:p>
            <a:r>
              <a:rPr lang="en-US" sz="3600" dirty="0"/>
              <a:t>Script kiddies:       history -c -w</a:t>
            </a:r>
          </a:p>
          <a:p>
            <a:br>
              <a:rPr lang="en-US" sz="3600" dirty="0"/>
            </a:br>
            <a:r>
              <a:rPr lang="en-US" sz="3600" dirty="0"/>
              <a:t>Hardcore</a:t>
            </a:r>
          </a:p>
          <a:p>
            <a:r>
              <a:rPr lang="en-US" sz="3600" dirty="0"/>
              <a:t>Microwave hard disk, then destroy by drilling 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89002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Circui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71af3243-3dd4-4a8d-8c0d-dd76da1f02a5"/>
    <ds:schemaRef ds:uri="http://purl.org/dc/terms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0</TotalTime>
  <Words>446</Words>
  <Application>Microsoft Office PowerPoint</Application>
  <PresentationFormat>Widescreen</PresentationFormat>
  <Paragraphs>122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5" baseType="lpstr">
      <vt:lpstr>Algerian</vt:lpstr>
      <vt:lpstr>Aramis</vt:lpstr>
      <vt:lpstr>Archivo Narrow</vt:lpstr>
      <vt:lpstr>Arial</vt:lpstr>
      <vt:lpstr>Arial</vt:lpstr>
      <vt:lpstr>Bahnschrift</vt:lpstr>
      <vt:lpstr>Calibri</vt:lpstr>
      <vt:lpstr>Comic Sans MS</vt:lpstr>
      <vt:lpstr>Tw Cen MT</vt:lpstr>
      <vt:lpstr>Tw Cen MT Condensed</vt:lpstr>
      <vt:lpstr>Wingdings 3</vt:lpstr>
      <vt:lpstr>Integral</vt:lpstr>
      <vt:lpstr>Circuit</vt:lpstr>
      <vt:lpstr>PowerPoint Presentation</vt:lpstr>
      <vt:lpstr>Information SECURITY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WEB SECURITY</vt:lpstr>
      <vt:lpstr>SQL-Injection</vt:lpstr>
      <vt:lpstr>Let’s see some SQLi</vt:lpstr>
      <vt:lpstr>XSS - Cross Site Scripting </vt:lpstr>
      <vt:lpstr>Types of XSS   </vt:lpstr>
      <vt:lpstr>Let’s see some real time hacking</vt:lpstr>
      <vt:lpstr>Cryptography</vt:lpstr>
      <vt:lpstr>PowerPoint Presentation</vt:lpstr>
      <vt:lpstr>PowerPoint Presentation</vt:lpstr>
      <vt:lpstr>Two types of encryption: </vt:lpstr>
      <vt:lpstr>Encryption Algorithm</vt:lpstr>
      <vt:lpstr>PowerPoint Presentation</vt:lpstr>
      <vt:lpstr>PowerPoint Presentation</vt:lpstr>
      <vt:lpstr>PowerPoint Presentation</vt:lpstr>
      <vt:lpstr>PowerPoint Presentation</vt:lpstr>
      <vt:lpstr>Forensics</vt:lpstr>
      <vt:lpstr>Can a JPEG Attack my Computer?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2019-09-02T10:37:05Z</dcterms:created>
  <dcterms:modified xsi:type="dcterms:W3CDTF">2019-09-03T11:52:19Z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